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7" r:id="rId2"/>
    <p:sldId id="405" r:id="rId3"/>
    <p:sldId id="406" r:id="rId4"/>
    <p:sldId id="420" r:id="rId5"/>
    <p:sldId id="419" r:id="rId6"/>
    <p:sldId id="418" r:id="rId7"/>
    <p:sldId id="282" r:id="rId8"/>
    <p:sldId id="407" r:id="rId9"/>
    <p:sldId id="408" r:id="rId10"/>
    <p:sldId id="409" r:id="rId11"/>
    <p:sldId id="410" r:id="rId12"/>
    <p:sldId id="411" r:id="rId13"/>
    <p:sldId id="412" r:id="rId14"/>
    <p:sldId id="414" r:id="rId15"/>
    <p:sldId id="413" r:id="rId16"/>
    <p:sldId id="415" r:id="rId17"/>
    <p:sldId id="416" r:id="rId18"/>
    <p:sldId id="417" r:id="rId19"/>
    <p:sldId id="421" r:id="rId20"/>
    <p:sldId id="422" r:id="rId21"/>
    <p:sldId id="424" r:id="rId22"/>
    <p:sldId id="426" r:id="rId23"/>
    <p:sldId id="423" r:id="rId24"/>
    <p:sldId id="425" r:id="rId25"/>
    <p:sldId id="427" r:id="rId26"/>
    <p:sldId id="432" r:id="rId27"/>
    <p:sldId id="428" r:id="rId28"/>
    <p:sldId id="435" r:id="rId29"/>
    <p:sldId id="436" r:id="rId30"/>
    <p:sldId id="437" r:id="rId31"/>
    <p:sldId id="438" r:id="rId32"/>
    <p:sldId id="429" r:id="rId33"/>
    <p:sldId id="433" r:id="rId34"/>
    <p:sldId id="431" r:id="rId35"/>
    <p:sldId id="430" r:id="rId36"/>
    <p:sldId id="434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576375" initials="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668A"/>
    <a:srgbClr val="FF3FBD"/>
    <a:srgbClr val="1E8DFF"/>
    <a:srgbClr val="FC3222"/>
    <a:srgbClr val="FBCC4D"/>
    <a:srgbClr val="FBE85C"/>
    <a:srgbClr val="EAFF4A"/>
    <a:srgbClr val="E22C29"/>
    <a:srgbClr val="1686FF"/>
    <a:srgbClr val="18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8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942F-1AB7-49E2-883F-8A0A44A60A46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0C9F3-A9BA-4A7C-8595-3C4ED8312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72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109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7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14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36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0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75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9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440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98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76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43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25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798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8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300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36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18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605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23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2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52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329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103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56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90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66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29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2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50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4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4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7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0C9F3-A9BA-4A7C-8595-3C4ED8312A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06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03519" y="-408600"/>
            <a:ext cx="696473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-1769434" y="177554"/>
            <a:ext cx="696473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92880" y="2229092"/>
            <a:ext cx="696473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65" y="-1827092"/>
            <a:ext cx="696473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-sigs/scheduler-plugins/blob/master/pkg/preemptiontoleration/README.md" TargetMode="External"/><Relationship Id="rId3" Type="http://schemas.openxmlformats.org/officeDocument/2006/relationships/hyperlink" Target="https://github.com/kubernetes-sigs/scheduler-plugins" TargetMode="External"/><Relationship Id="rId7" Type="http://schemas.openxmlformats.org/officeDocument/2006/relationships/hyperlink" Target="https://github.com/kubernetes-sigs/scheduler-plugins/blob/master/pkg/noderesourcetopology/README.m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ubernetes-sigs/scheduler-plugins/blob/master/pkg/noderesources/README.md" TargetMode="External"/><Relationship Id="rId5" Type="http://schemas.openxmlformats.org/officeDocument/2006/relationships/hyperlink" Target="https://github.com/kubernetes-sigs/scheduler-plugins/blob/master/pkg/coscheduling/README.md" TargetMode="External"/><Relationship Id="rId10" Type="http://schemas.openxmlformats.org/officeDocument/2006/relationships/hyperlink" Target="https://github.com/kubernetes-sigs/scheduler-plugins/blob/master/pkg/networkaware/README.md" TargetMode="External"/><Relationship Id="rId4" Type="http://schemas.openxmlformats.org/officeDocument/2006/relationships/hyperlink" Target="https://github.com/kubernetes-sigs/scheduler-plugins/blob/master/pkg/capacityscheduling/README.md" TargetMode="External"/><Relationship Id="rId9" Type="http://schemas.openxmlformats.org/officeDocument/2006/relationships/hyperlink" Target="https://github.com/kubernetes-sigs/scheduler-plugins/blob/master/pkg/trimaran/README.m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kueu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kube-scheduler-simula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deschedule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-sigs/kwo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43390" y="172324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70440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1272587" y="2612813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Kubernetes</a:t>
            </a:r>
            <a:r>
              <a:rPr lang="zh-CN" altLang="en-US" sz="5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54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732186" y="4888078"/>
            <a:ext cx="78618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concurrently.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pre-calculated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cycleState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any filter plugin marks the node as infeasible, the remaining plugins will not be called for that node.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611472" y="929150"/>
            <a:ext cx="666872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NodeUnschedulable</a:t>
            </a:r>
            <a:endParaRPr lang="en-US" sz="1600" dirty="0">
              <a:solidFill>
                <a:srgbClr val="FCFCF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NodeName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TaintToleration</a:t>
            </a:r>
            <a:endParaRPr lang="en-US" sz="1600" dirty="0">
              <a:solidFill>
                <a:srgbClr val="FCFCF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NodeAffinity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NodePorts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NodeResourcesFit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VolumeRestrictions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nonCSILimits</a:t>
            </a:r>
            <a:r>
              <a:rPr lang="en-US" altLang="zh-CN" sz="16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EBSLimits</a:t>
            </a:r>
            <a:r>
              <a:rPr lang="en-US" altLang="zh-CN" sz="16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GCEPDLimits</a:t>
            </a:r>
            <a:r>
              <a:rPr lang="en-US" altLang="zh-CN" sz="16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AzureDiskLimits</a:t>
            </a:r>
            <a:r>
              <a:rPr lang="en-US" altLang="zh-CN" sz="1600" dirty="0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CSILimits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VolumeZone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PodTopologySpread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InterPodAffinity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F4FA1-8AD7-0F29-791D-2ABC6F0C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02" y="327609"/>
            <a:ext cx="5480191" cy="23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231638" y="3584532"/>
            <a:ext cx="7861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typical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PostFilter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implementation is preemption,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tries to make the pod schedulable by preempting other Pods.</a:t>
            </a:r>
          </a:p>
          <a:p>
            <a:br>
              <a:rPr lang="en-US" sz="1400" dirty="0"/>
            </a:b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39998" y="914154"/>
            <a:ext cx="2594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DefaultPreemption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E203D-D02C-4A1D-0B04-02AD84A1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20" y="505038"/>
            <a:ext cx="5480191" cy="226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60F7B-0881-5628-20EB-0AB19B585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407" y="2773719"/>
            <a:ext cx="6213889" cy="324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reScore</a:t>
            </a:r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539998" y="3964360"/>
            <a:ext cx="7861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Pre-calculation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cycleState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(for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Score/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NormalizeScore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39998" y="914154"/>
            <a:ext cx="25941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TaintToleration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NodeAffinity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NodeResourcesFit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PodTopologySpread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interPodAffinity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BalancedAllocation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B1A06-C2B8-BBB0-FA0E-A3119973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760" y="443273"/>
            <a:ext cx="5480191" cy="23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Score/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NormalizeScore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667095" y="3429000"/>
            <a:ext cx="786185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Score:</a:t>
            </a: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pre-calculated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cycleState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NormalizeScore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NormalizeScore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called for all node scores produced by the same plugin‘s “Score”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final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[0,100].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percentageOfNodesToScore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feasible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size.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 = 50 -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numAllNodes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/125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minimum of nodes to scan is 5% of the total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 nodes.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cluster: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(2500/125)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39998" y="914154"/>
            <a:ext cx="25941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TaintToleration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NodeAffinity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NodeResourcesFit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endParaRPr lang="en-US" altLang="zh-CN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PodTopologySpread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interPodAffinity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  <a:effectLst/>
              </a:rPr>
              <a:t>BalancedAllocation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DFDFE0"/>
                </a:solidFill>
              </a:rPr>
              <a:t>ImageLocality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5E286-604B-0205-3EFD-9A721202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577" y="750875"/>
            <a:ext cx="5480191" cy="230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Reserve/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UnReserve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898798" y="3964129"/>
            <a:ext cx="78618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Temporarily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scheduler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cache.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concurrency.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Unreserve phase is triggered if the Reserve phase or a later phase fails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39998" y="914154"/>
            <a:ext cx="2594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FBBEA6-EECA-0582-D4A0-B33BDBE3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24" y="719580"/>
            <a:ext cx="5480191" cy="23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610563" y="4176317"/>
            <a:ext cx="78618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plugins are used to prevent or delay the binding of a Pod.</a:t>
            </a:r>
          </a:p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Typically used to schedule a group of Pods that have inter-dependencies.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WaitOnPermit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block, if the pod is a waiting pod, until the waiting pod is rejected or allowed.</a:t>
            </a:r>
          </a:p>
          <a:p>
            <a:b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F4478-A603-FABE-CEDF-F477BB78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47" y="707236"/>
            <a:ext cx="5641068" cy="23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6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PreBind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539998" y="4216074"/>
            <a:ext cx="786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 used to ensure a Pod's dependent resources are ready (e.g.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Unreserve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cleanup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9BEFA-D7D6-6564-4C2E-CE85FEAD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88" y="826506"/>
            <a:ext cx="5634605" cy="2359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07A41-B228-3ACB-690A-9799DA18A691}"/>
              </a:ext>
            </a:extLst>
          </p:cNvPr>
          <p:cNvSpPr txBox="1"/>
          <p:nvPr/>
        </p:nvSpPr>
        <p:spPr>
          <a:xfrm>
            <a:off x="539998" y="914154"/>
            <a:ext cx="2594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</p:spTree>
    <p:extLst>
      <p:ext uri="{BB962C8B-B14F-4D97-AF65-F5344CB8AC3E}">
        <p14:creationId xmlns:p14="http://schemas.microsoft.com/office/powerpoint/2010/main" val="310593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539998" y="4216074"/>
            <a:ext cx="786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 a Pod to a Node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spec.nodeName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Unreserve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cleanup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07A41-B228-3ACB-690A-9799DA18A691}"/>
              </a:ext>
            </a:extLst>
          </p:cNvPr>
          <p:cNvSpPr txBox="1"/>
          <p:nvPr/>
        </p:nvSpPr>
        <p:spPr>
          <a:xfrm>
            <a:off x="539998" y="914154"/>
            <a:ext cx="2594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DefaultBinder</a:t>
            </a:r>
            <a:endParaRPr lang="en-US" altLang="zh-CN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950FA-E8D6-5388-0D0B-79D1ABEE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96" y="914154"/>
            <a:ext cx="5634605" cy="2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7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281580" y="237430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PostBind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539998" y="4216074"/>
            <a:ext cx="78618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Postbind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plugins are called after a Pod is successfully bound.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Usually for informational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like logging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A497E-145A-DEEC-19A0-70A01693B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24" y="914095"/>
            <a:ext cx="5681851" cy="23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4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54" y="-281838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422852" y="2793686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Write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a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124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992273" y="129728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51170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1670153" y="903835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Agenda</a:t>
            </a:r>
          </a:p>
          <a:p>
            <a:endParaRPr lang="en-US" altLang="zh-CN" sz="36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Kubernetes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Scheduling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Write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a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Sig-Scheduling</a:t>
            </a:r>
            <a:r>
              <a:rPr lang="zh-CN" altLang="en-US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subprojects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18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algn="ctr"/>
            <a:endParaRPr lang="en-US" altLang="zh-CN" sz="3600" b="1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243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5556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Scheduler Configuration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945331" y="1457827"/>
            <a:ext cx="7861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CD9C5B-7F5A-FDD1-EA7D-C59D0FE3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48" y="224624"/>
            <a:ext cx="6275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555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Plugin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C2691-67A4-CD97-B645-2187EA6E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11" y="1172948"/>
            <a:ext cx="5575300" cy="4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5556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DCF1D2-A9E4-9758-1218-A74E365A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04" y="809399"/>
            <a:ext cx="9160911" cy="58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7" y="224624"/>
            <a:ext cx="67074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NormalizeScore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9395E-BAEC-E846-FB2B-8FE49180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7" y="691014"/>
            <a:ext cx="10795002" cy="56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1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483553" y="213335"/>
            <a:ext cx="8784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6FC72-28B1-9F30-AF62-247193C2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2" y="831850"/>
            <a:ext cx="6575339" cy="4925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0E9CC5-2B60-2407-7AEF-ADFAD16E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78" y="831850"/>
            <a:ext cx="5016500" cy="6375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4CC86-BCA0-75C3-6BA5-0A51B4423FB8}"/>
              </a:ext>
            </a:extLst>
          </p:cNvPr>
          <p:cNvCxnSpPr>
            <a:cxnSpLocks/>
          </p:cNvCxnSpPr>
          <p:nvPr/>
        </p:nvCxnSpPr>
        <p:spPr>
          <a:xfrm flipH="1" flipV="1">
            <a:off x="4312356" y="3330222"/>
            <a:ext cx="3736622" cy="180622"/>
          </a:xfrm>
          <a:prstGeom prst="straightConnector1">
            <a:avLst/>
          </a:prstGeom>
          <a:ln w="22225">
            <a:solidFill>
              <a:srgbClr val="FD6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93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54" y="-281838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422852" y="2793686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Sig-Scheduling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subprojects</a:t>
            </a:r>
          </a:p>
          <a:p>
            <a:endParaRPr lang="en-US" altLang="zh-CN" sz="400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4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10026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Scheduler-plugins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CA87-BA5B-FF31-3157-80476BA4B8D3}"/>
              </a:ext>
            </a:extLst>
          </p:cNvPr>
          <p:cNvSpPr txBox="1"/>
          <p:nvPr/>
        </p:nvSpPr>
        <p:spPr>
          <a:xfrm>
            <a:off x="780220" y="1288490"/>
            <a:ext cx="89998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kubernetes-sigs/scheduler-plugins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out-of-tree scheduler plugins based on scheduler framework.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Capacity Scheduling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Coscheduling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 Resources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 Resource Topology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Preemption Toleration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Trimaran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Network-Aware Scheduling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72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480B-9298-18CA-D17C-886B595EF4C3}"/>
              </a:ext>
            </a:extLst>
          </p:cNvPr>
          <p:cNvSpPr txBox="1"/>
          <p:nvPr/>
        </p:nvSpPr>
        <p:spPr>
          <a:xfrm>
            <a:off x="1635846" y="3926784"/>
            <a:ext cx="78618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kubernetes-sigs/kueue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cloud-native job queueing system for batch, HPC, AI/ML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these core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management with queueing policies(FIFO,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BestEffort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Preemption)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Multi-Tenant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quota management with fair-sharing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fungibility in heterogeneous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Two-Stage admission(budget, node scaling, etc.)</a:t>
            </a:r>
            <a:endParaRPr lang="en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742278-46FD-6E26-D4FC-3AF528EF1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207" y="897807"/>
            <a:ext cx="2531193" cy="25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480B-9298-18CA-D17C-886B595EF4C3}"/>
              </a:ext>
            </a:extLst>
          </p:cNvPr>
          <p:cNvSpPr txBox="1"/>
          <p:nvPr/>
        </p:nvSpPr>
        <p:spPr>
          <a:xfrm>
            <a:off x="630309" y="1044838"/>
            <a:ext cx="786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4673D-9D89-3AFC-80DA-E631AC2F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1" y="1540814"/>
            <a:ext cx="8325679" cy="40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9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480B-9298-18CA-D17C-886B595EF4C3}"/>
              </a:ext>
            </a:extLst>
          </p:cNvPr>
          <p:cNvSpPr txBox="1"/>
          <p:nvPr/>
        </p:nvSpPr>
        <p:spPr>
          <a:xfrm>
            <a:off x="630309" y="1044838"/>
            <a:ext cx="786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A8F90-1C86-CEE4-1B0D-B368C6A3D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3" y="1591128"/>
            <a:ext cx="8307917" cy="39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536895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283704" y="2793686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Kubernetes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Scheduling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8808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480B-9298-18CA-D17C-886B595EF4C3}"/>
              </a:ext>
            </a:extLst>
          </p:cNvPr>
          <p:cNvSpPr txBox="1"/>
          <p:nvPr/>
        </p:nvSpPr>
        <p:spPr>
          <a:xfrm>
            <a:off x="630309" y="1044838"/>
            <a:ext cx="786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2BE0E1-E60D-F4D4-ADB6-1B27E5D9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7" y="1609778"/>
            <a:ext cx="8344381" cy="41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Kueue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5480B-9298-18CA-D17C-886B595EF4C3}"/>
              </a:ext>
            </a:extLst>
          </p:cNvPr>
          <p:cNvSpPr txBox="1"/>
          <p:nvPr/>
        </p:nvSpPr>
        <p:spPr>
          <a:xfrm>
            <a:off x="630309" y="1044838"/>
            <a:ext cx="786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case: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Borrowing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Preemption</a:t>
            </a:r>
            <a:endParaRPr lang="en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8372-3391-B5A2-3E1B-E697C258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3" y="1650764"/>
            <a:ext cx="8250259" cy="39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-scheduler-simulator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CA472-A011-C945-48C5-3204380D63C2}"/>
              </a:ext>
            </a:extLst>
          </p:cNvPr>
          <p:cNvSpPr txBox="1"/>
          <p:nvPr/>
        </p:nvSpPr>
        <p:spPr>
          <a:xfrm>
            <a:off x="630309" y="1121782"/>
            <a:ext cx="9785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kubernetes-sigs/kube-scheduler-simulator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cluster.</a:t>
            </a:r>
            <a:endParaRPr lang="en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52739-3E26-C188-8696-5F175290E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81" y="1791278"/>
            <a:ext cx="8165109" cy="39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-scheduler-simulator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1F765-DBC2-53DD-05A3-B68D11C3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3" y="1412695"/>
            <a:ext cx="8821943" cy="403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50457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Descheduler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E0256-1A65-EFA9-A28F-53A6CE0D360F}"/>
              </a:ext>
            </a:extLst>
          </p:cNvPr>
          <p:cNvSpPr txBox="1"/>
          <p:nvPr/>
        </p:nvSpPr>
        <p:spPr>
          <a:xfrm>
            <a:off x="443946" y="3136612"/>
            <a:ext cx="97850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kubernetes-sigs/descheduler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Descheduler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used to rebalance clusters by evicting pods that can potentially be scheduled on better nodes.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nodes are under or over utilized.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scheduling decision does not hold true any more, as taints or labels are added to or removed from nodes, pod/node affinity requirements are not satisfied any more.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nodes failed and their pods moved to other nodes.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nodes are added to clusters.</a:t>
            </a:r>
          </a:p>
          <a:p>
            <a:endParaRPr lang="en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7FD79-48FD-00B4-3684-0AE42B9A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61" y="996097"/>
            <a:ext cx="3391777" cy="1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0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630309" y="260008"/>
            <a:ext cx="10026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wok(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A158F-B0CF-A79C-2DFD-1F6E8F8F8F02}"/>
              </a:ext>
            </a:extLst>
          </p:cNvPr>
          <p:cNvSpPr txBox="1"/>
          <p:nvPr/>
        </p:nvSpPr>
        <p:spPr>
          <a:xfrm>
            <a:off x="871636" y="3674406"/>
            <a:ext cx="9785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kubernetes-sigs/kwok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Simulates thousands of Nodes and Clusters.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don’t need to start real Nodes or Pods to check the behaviors of Scheduler, Cluster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Autoscaler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or any controllers.</a:t>
            </a:r>
            <a:endParaRPr lang="en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8BFF548-6D93-163C-423C-E87873CB05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083904" cy="208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88C85E-5E05-BF85-EB4E-C75A3F4FB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773" y="1017967"/>
            <a:ext cx="2165627" cy="21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7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22903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54" y="0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321226" y="2873199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Thank</a:t>
            </a:r>
            <a:r>
              <a:rPr lang="zh-CN" altLang="en-US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0370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42447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33375" y="269147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Pod</a:t>
            </a:r>
            <a:r>
              <a:rPr lang="zh-CN" alt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Lifecycle</a:t>
            </a:r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algn="ctr"/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E32F3-2C71-371D-15C2-585B3E9A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202" y="1229848"/>
            <a:ext cx="7115148" cy="42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81046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42447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33375" y="269147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 Workflow Internals</a:t>
            </a:r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algn="ctr"/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AC333-76CB-F698-84F2-5E34362F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78" y="1058838"/>
            <a:ext cx="7292009" cy="47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02416" y="390985"/>
            <a:ext cx="7537187" cy="7421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42447"/>
            <a:ext cx="7537187" cy="7421675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433375" y="237134"/>
            <a:ext cx="9431218" cy="960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Scheduler</a:t>
            </a:r>
            <a:r>
              <a:rPr lang="zh-CN" alt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Framework</a:t>
            </a:r>
          </a:p>
          <a:p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  <a:p>
            <a:pPr algn="ctr"/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91320-E6E4-DE22-91FE-1D5CB528E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515" y="1043983"/>
            <a:ext cx="7772400" cy="32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45AD6-68CA-474B-7718-9C42D271CCE3}"/>
              </a:ext>
            </a:extLst>
          </p:cNvPr>
          <p:cNvSpPr txBox="1"/>
          <p:nvPr/>
        </p:nvSpPr>
        <p:spPr>
          <a:xfrm>
            <a:off x="2997789" y="4606612"/>
            <a:ext cx="7459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Filter: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hard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constraints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Score: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pick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best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5296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PreEnqueue</a:t>
            </a:r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D8B3E-3A6F-A6BF-5308-D3DA3244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16" y="517011"/>
            <a:ext cx="5480191" cy="2285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331276" y="3680249"/>
            <a:ext cx="786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Pod Scheduling Readiness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Kubernetes1.26.</a:t>
            </a:r>
          </a:p>
          <a:p>
            <a:pPr algn="l"/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ell the scheduler when a Pod is ready to be considered for scheduling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636103" y="1132814"/>
            <a:ext cx="2594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SchedulingGates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59A358-931A-035D-AE2F-5F9982DCE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13" y="3059917"/>
            <a:ext cx="3741154" cy="3032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QueueSort</a:t>
            </a:r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447260" y="2821402"/>
            <a:ext cx="7861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sorts pods based on their priority. When priorities are equal, it </a:t>
            </a:r>
          </a:p>
          <a:p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compares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timestamp.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one queue sort plugin may be enabled at a time.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73588" y="984404"/>
            <a:ext cx="2594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PrioritySort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A27BC-C861-5859-FC83-9CFCEF68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680" y="383990"/>
            <a:ext cx="5480191" cy="2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58060-3C89-5EC3-96D8-571090902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800" y="2468426"/>
            <a:ext cx="4620315" cy="4324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D2C0B-1CFF-E2C2-6C3E-8B02397DC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36" y="3401315"/>
            <a:ext cx="7164081" cy="33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/>
          <p:nvPr/>
        </p:nvSpPr>
        <p:spPr>
          <a:xfrm>
            <a:off x="539998" y="224624"/>
            <a:ext cx="3405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PreFilter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B5FB-217A-1F62-163E-0F9E49838DE7}"/>
              </a:ext>
            </a:extLst>
          </p:cNvPr>
          <p:cNvSpPr txBox="1"/>
          <p:nvPr/>
        </p:nvSpPr>
        <p:spPr>
          <a:xfrm>
            <a:off x="539998" y="3967595"/>
            <a:ext cx="78618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Pre-check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proceed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Pre-calculation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cycleState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PostFilter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Parallelize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81BF4-3B5D-EFA9-5EF3-F76B75665AF6}"/>
              </a:ext>
            </a:extLst>
          </p:cNvPr>
          <p:cNvSpPr txBox="1"/>
          <p:nvPr/>
        </p:nvSpPr>
        <p:spPr>
          <a:xfrm>
            <a:off x="539998" y="914154"/>
            <a:ext cx="25941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Plugins: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NodeAffinity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NodePorts</a:t>
            </a:r>
            <a:endParaRPr lang="en-US" sz="1600" dirty="0">
              <a:solidFill>
                <a:srgbClr val="FCFCF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NodeResourcesFit</a:t>
            </a:r>
            <a:endParaRPr lang="en-US" sz="1600" dirty="0">
              <a:solidFill>
                <a:srgbClr val="FCFC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VolumeRestrictions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nonCSILimits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CSILimits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VolumeBinding</a:t>
            </a:r>
            <a:endParaRPr lang="en-US" sz="1600" dirty="0">
              <a:solidFill>
                <a:srgbClr val="FCFCF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VolumeZone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PodTopologySpread</a:t>
            </a:r>
            <a:endParaRPr lang="en-US" sz="1600" dirty="0">
              <a:solidFill>
                <a:srgbClr val="FCFCF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CFCF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InterPodAffinity</a:t>
            </a:r>
            <a:endParaRPr lang="en-US" sz="1600" dirty="0">
              <a:solidFill>
                <a:srgbClr val="DFDFE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DFDFE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ffectLst/>
            </a:endParaRPr>
          </a:p>
          <a:p>
            <a:endParaRPr lang="en-C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BAC76-6AC8-3028-EDF6-9EE7E7FE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933" y="493033"/>
            <a:ext cx="5480191" cy="23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68A6102-2DDC-4E6A-8C46-70CC7716F7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2017科技感企业总结计划PPT模板01"/>
</p:tagLst>
</file>

<file path=ppt/theme/theme1.xml><?xml version="1.0" encoding="utf-8"?>
<a:theme xmlns:a="http://schemas.openxmlformats.org/drawingml/2006/main" name="Office 主题">
  <a:themeElements>
    <a:clrScheme name="自定义 10">
      <a:dk1>
        <a:srgbClr val="FFFFFF"/>
      </a:dk1>
      <a:lt1>
        <a:sysClr val="window" lastClr="FFFFFF"/>
      </a:lt1>
      <a:dk2>
        <a:srgbClr val="335B74"/>
      </a:dk2>
      <a:lt2>
        <a:srgbClr val="DFE3E5"/>
      </a:lt2>
      <a:accent1>
        <a:srgbClr val="CCFFFF"/>
      </a:accent1>
      <a:accent2>
        <a:srgbClr val="FFFFFF"/>
      </a:accent2>
      <a:accent3>
        <a:srgbClr val="CCFFFF"/>
      </a:accent3>
      <a:accent4>
        <a:srgbClr val="FFFFFF"/>
      </a:accent4>
      <a:accent5>
        <a:srgbClr val="CCFFFF"/>
      </a:accent5>
      <a:accent6>
        <a:srgbClr val="FFFFFF"/>
      </a:accent6>
      <a:hlink>
        <a:srgbClr val="CCFFFF"/>
      </a:hlink>
      <a:folHlink>
        <a:srgbClr val="FFFFF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9149</TotalTime>
  <Words>860</Words>
  <Application>Microsoft Macintosh PowerPoint</Application>
  <PresentationFormat>Widescreen</PresentationFormat>
  <Paragraphs>277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微软雅黑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Cheng, Seven</cp:lastModifiedBy>
  <cp:revision>292</cp:revision>
  <dcterms:created xsi:type="dcterms:W3CDTF">2022-09-17T13:13:34Z</dcterms:created>
  <dcterms:modified xsi:type="dcterms:W3CDTF">2023-10-31T07:38:18Z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25F525B662D67CF5CBA5246304ED154C</vt:lpwstr>
  </property>
  <property fmtid="{D5CDD505-2E9C-101B-9397-08002B2CF9AE}" pid="3" name="KSOProductBuildVer">
    <vt:lpwstr>1033-4.6.1.7451</vt:lpwstr>
  </property>
</Properties>
</file>